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9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0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2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4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2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6FC5-6DEF-40FB-9F1F-635094C4683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561E-13A4-4321-9A36-680CD61B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51063"/>
            <a:ext cx="7772400" cy="1470025"/>
          </a:xfrm>
        </p:spPr>
        <p:txBody>
          <a:bodyPr/>
          <a:lstStyle/>
          <a:p>
            <a:r>
              <a:rPr lang="bs-Latn-BA" dirty="0" smtClean="0"/>
              <a:t>Dizajn i razvoj video igara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4472"/>
            <a:ext cx="6400800" cy="1752600"/>
          </a:xfrm>
        </p:spPr>
        <p:txBody>
          <a:bodyPr/>
          <a:lstStyle/>
          <a:p>
            <a:r>
              <a:rPr lang="bs-Latn-BA" b="1" dirty="0" smtClean="0">
                <a:solidFill>
                  <a:schemeClr val="tx1"/>
                </a:solidFill>
              </a:rPr>
              <a:t>MATURSKI RAD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926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 smtClean="0"/>
              <a:t>JU Srednja elektrotehnička škola Mostar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12" y="60119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 smtClean="0"/>
              <a:t>Mostar, april 2021.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5229200"/>
            <a:ext cx="849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s-Latn-BA" dirty="0" smtClean="0"/>
              <a:t>Admer Šuko, IV1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Igrač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 smtClean="0"/>
              <a:t>Implementacija na serveru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s-Latn-BA" dirty="0"/>
              <a:t>Na serverskoj strani, igrač je implementiran u klasi </a:t>
            </a:r>
            <a:r>
              <a:rPr lang="bs-Latn-BA" i="1" dirty="0" smtClean="0"/>
              <a:t>BasePlayer</a:t>
            </a:r>
          </a:p>
          <a:p>
            <a:r>
              <a:rPr lang="bs-Latn-BA" dirty="0"/>
              <a:t>P</a:t>
            </a:r>
            <a:r>
              <a:rPr lang="bs-Latn-BA" dirty="0" smtClean="0"/>
              <a:t>rogramer </a:t>
            </a:r>
            <a:r>
              <a:rPr lang="bs-Latn-BA" dirty="0"/>
              <a:t>igre može napisati klase koje nasljeđuju od </a:t>
            </a:r>
            <a:r>
              <a:rPr lang="bs-Latn-BA" i="1" dirty="0" smtClean="0"/>
              <a:t>BasePlayer</a:t>
            </a:r>
          </a:p>
          <a:p>
            <a:r>
              <a:rPr lang="bs-Latn-BA" dirty="0" smtClean="0"/>
              <a:t>Unutar te klase, implementirana je sva logika za igrača: primanje štete, korištenje predmeta, premještanje usljed teleportacije i slično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s-Latn-BA" dirty="0" smtClean="0"/>
              <a:t>Implementacija na klijentu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bs-Latn-BA" dirty="0"/>
              <a:t>Na klijentskoj strani, pojmovi „igrač“ i „klijent“ se skoro </a:t>
            </a:r>
            <a:r>
              <a:rPr lang="bs-Latn-BA" dirty="0" smtClean="0"/>
              <a:t>poistovjećuju</a:t>
            </a:r>
          </a:p>
          <a:p>
            <a:r>
              <a:rPr lang="bs-Latn-BA" dirty="0"/>
              <a:t>Igrač na klijentskoj strani popunjuje varijable iz strukture </a:t>
            </a:r>
            <a:r>
              <a:rPr lang="bs-Latn-BA" i="1" dirty="0" smtClean="0"/>
              <a:t>usercmd_t</a:t>
            </a:r>
            <a:r>
              <a:rPr lang="bs-Latn-BA" dirty="0" smtClean="0"/>
              <a:t>, oslanjajući se na engine da otkrije koja je tipka trenutno pritisnuta</a:t>
            </a:r>
          </a:p>
          <a:p>
            <a:r>
              <a:rPr lang="bs-Latn-BA" dirty="0" smtClean="0"/>
              <a:t>Klijent prima datagram od servera i popunjava „klijentov svijet“ sa klijentskim entitetima, da bi ih prezentirao igraču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90256" y="954020"/>
            <a:ext cx="5486400" cy="3987148"/>
          </a:xfrm>
        </p:spPr>
        <p:txBody>
          <a:bodyPr>
            <a:normAutofit/>
          </a:bodyPr>
          <a:lstStyle/>
          <a:p>
            <a:pPr algn="ctr"/>
            <a:r>
              <a:rPr lang="bs-Latn-BA" sz="1800" b="0" dirty="0" smtClean="0"/>
              <a:t>Slika 4. </a:t>
            </a:r>
            <a:r>
              <a:rPr lang="bs-Latn-BA" sz="1800" b="0" i="1" dirty="0" smtClean="0"/>
              <a:t>usercmd_t</a:t>
            </a:r>
            <a:r>
              <a:rPr lang="bs-Latn-BA" sz="1800" b="0" dirty="0" smtClean="0"/>
              <a:t> struktura</a:t>
            </a:r>
            <a:br>
              <a:rPr lang="bs-Latn-BA" sz="1800" b="0" dirty="0" smtClean="0"/>
            </a:br>
            <a:r>
              <a:rPr lang="bs-Latn-BA" sz="1800" b="0" dirty="0"/>
              <a:t/>
            </a:r>
            <a:br>
              <a:rPr lang="bs-Latn-BA" sz="1800" b="0" dirty="0"/>
            </a:br>
            <a:r>
              <a:rPr lang="bs-Latn-BA" sz="1800" b="0" dirty="0" smtClean="0"/>
              <a:t/>
            </a:r>
            <a:br>
              <a:rPr lang="bs-Latn-BA" sz="1800" b="0" dirty="0" smtClean="0"/>
            </a:br>
            <a:r>
              <a:rPr lang="bs-Latn-BA" sz="1800" b="0" dirty="0"/>
              <a:t/>
            </a:r>
            <a:br>
              <a:rPr lang="bs-Latn-BA" sz="1800" b="0" dirty="0"/>
            </a:br>
            <a:r>
              <a:rPr lang="bs-Latn-BA" sz="1800" b="0" dirty="0" smtClean="0"/>
              <a:t/>
            </a:r>
            <a:br>
              <a:rPr lang="bs-Latn-BA" sz="1800" b="0" dirty="0" smtClean="0"/>
            </a:br>
            <a:r>
              <a:rPr lang="bs-Latn-BA" sz="1800" b="0" dirty="0" smtClean="0"/>
              <a:t/>
            </a:r>
            <a:br>
              <a:rPr lang="bs-Latn-BA" sz="1800" b="0" dirty="0" smtClean="0"/>
            </a:br>
            <a:r>
              <a:rPr lang="bs-Latn-BA" sz="1800" b="0" dirty="0"/>
              <a:t/>
            </a:r>
            <a:br>
              <a:rPr lang="bs-Latn-BA" sz="1800" b="0" dirty="0"/>
            </a:br>
            <a:r>
              <a:rPr lang="bs-Latn-BA" sz="1800" b="0" dirty="0" smtClean="0"/>
              <a:t/>
            </a:r>
            <a:br>
              <a:rPr lang="bs-Latn-BA" sz="1800" b="0" dirty="0" smtClean="0"/>
            </a:br>
            <a:r>
              <a:rPr lang="bs-Latn-BA" sz="1800" b="0" dirty="0"/>
              <a:t/>
            </a:r>
            <a:br>
              <a:rPr lang="bs-Latn-BA" sz="1800" b="0" dirty="0"/>
            </a:br>
            <a:r>
              <a:rPr lang="bs-Latn-BA" sz="1800" b="0" dirty="0" smtClean="0"/>
              <a:t/>
            </a:r>
            <a:br>
              <a:rPr lang="bs-Latn-BA" sz="1800" b="0" dirty="0" smtClean="0"/>
            </a:br>
            <a:r>
              <a:rPr lang="bs-Latn-BA" sz="1800" b="0" dirty="0"/>
              <a:t/>
            </a:r>
            <a:br>
              <a:rPr lang="bs-Latn-BA" sz="1800" b="0" dirty="0"/>
            </a:br>
            <a:r>
              <a:rPr lang="bs-Latn-BA" sz="1800" b="0" i="1" dirty="0" smtClean="0"/>
              <a:t/>
            </a:r>
            <a:br>
              <a:rPr lang="bs-Latn-BA" sz="1800" b="0" i="1" dirty="0" smtClean="0"/>
            </a:br>
            <a:r>
              <a:rPr lang="bs-Latn-BA" sz="1800" b="0" dirty="0" smtClean="0"/>
              <a:t>Slika 5. </a:t>
            </a:r>
            <a:r>
              <a:rPr lang="bs-Latn-BA" sz="1800" b="0" i="1" dirty="0" smtClean="0"/>
              <a:t>BasePlayer</a:t>
            </a:r>
            <a:r>
              <a:rPr lang="bs-Latn-BA" sz="1800" b="0" dirty="0" smtClean="0"/>
              <a:t> klasa</a:t>
            </a:r>
            <a:endParaRPr lang="en-US" sz="1800" b="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496" y="1604819"/>
            <a:ext cx="6264696" cy="513654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5496" y="44624"/>
            <a:ext cx="6264696" cy="18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AI sistem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AI sistem, odnosno sistem umjetne inteligencije, služi za logičku manifestaciju likova u igri, kojima nijedan igrač ne upravlja </a:t>
            </a:r>
            <a:r>
              <a:rPr lang="bs-Latn-BA" dirty="0" smtClean="0"/>
              <a:t>direktno</a:t>
            </a:r>
          </a:p>
          <a:p>
            <a:r>
              <a:rPr lang="bs-Latn-BA" dirty="0" smtClean="0"/>
              <a:t>Takvi likovi se zovu NPC-ovi (eng. </a:t>
            </a:r>
            <a:r>
              <a:rPr lang="bs-Latn-BA" i="1" dirty="0" smtClean="0"/>
              <a:t>Non-player character</a:t>
            </a:r>
            <a:r>
              <a:rPr lang="bs-Latn-BA" dirty="0" smtClean="0"/>
              <a:t>, „lik koji nije igrač“)</a:t>
            </a:r>
          </a:p>
          <a:p>
            <a:r>
              <a:rPr lang="bs-Latn-BA" dirty="0" smtClean="0"/>
              <a:t>NPC-ovi mogu služiti funkciju neprijateljskih likova u igri, kao i prijateljskih i neutralnih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Snalaženje u prostoru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Snalaženje u </a:t>
            </a:r>
            <a:r>
              <a:rPr lang="bs-Latn-BA" dirty="0" smtClean="0"/>
              <a:t>prostoru, u kontekstu NPC-ova, </a:t>
            </a:r>
            <a:r>
              <a:rPr lang="bs-Latn-BA" dirty="0"/>
              <a:t>je odgovor na pitanje kako doći od tačke A do tačke </a:t>
            </a:r>
            <a:r>
              <a:rPr lang="bs-Latn-BA" dirty="0" smtClean="0"/>
              <a:t>B</a:t>
            </a:r>
          </a:p>
          <a:p>
            <a:r>
              <a:rPr lang="bs-Latn-BA" dirty="0" smtClean="0"/>
              <a:t>Level dizajner </a:t>
            </a:r>
            <a:r>
              <a:rPr lang="bs-Latn-BA" dirty="0"/>
              <a:t>stavlja tačkaste entitete u level, takozvane „node“, koje on/ona povezuje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8722" y="4365104"/>
            <a:ext cx="5111750" cy="14010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s-Latn-BA" sz="2000" dirty="0" smtClean="0"/>
              <a:t>Slika 6. Level sa 3 zida i povezanim nodama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51520" y="404664"/>
            <a:ext cx="3213993" cy="5904656"/>
          </a:xfrm>
        </p:spPr>
        <p:txBody>
          <a:bodyPr>
            <a:noAutofit/>
          </a:bodyPr>
          <a:lstStyle/>
          <a:p>
            <a:r>
              <a:rPr lang="bs-Latn-BA" sz="1800" dirty="0" smtClean="0"/>
              <a:t>Za nodu N1 kažemo da je „slijepa ulica“, zato što imaju samo jednu vezu, dok za skup noda između N1 i N4 kažemo da je „put“ ili „putanja“.</a:t>
            </a:r>
          </a:p>
          <a:p>
            <a:endParaRPr lang="bs-Latn-BA" sz="1800" dirty="0"/>
          </a:p>
          <a:p>
            <a:r>
              <a:rPr lang="bs-Latn-BA" sz="1800" dirty="0" smtClean="0"/>
              <a:t>Node N4, N5, N7 i N8 se nazivaju „čvorovima“ jer imaju više od dvije veze.</a:t>
            </a:r>
          </a:p>
          <a:p>
            <a:endParaRPr lang="bs-Latn-BA" sz="1800" dirty="0"/>
          </a:p>
          <a:p>
            <a:r>
              <a:rPr lang="bs-Latn-BA" sz="1800" dirty="0" smtClean="0"/>
              <a:t>Implementiran je poseban algoritam za odabir sljedeće node, na osnovu željene destinacije. </a:t>
            </a:r>
          </a:p>
          <a:p>
            <a:endParaRPr lang="bs-Latn-BA" sz="1800" dirty="0" smtClean="0"/>
          </a:p>
          <a:p>
            <a:r>
              <a:rPr lang="bs-Latn-BA" sz="1800" dirty="0" smtClean="0"/>
              <a:t>Naprimjer, ukoliko se NPC nalazi na nodi N2, a želi da putuje do node N9, algoritam će procijeniti da je najbrži put preko N3, N4, N5, N7 i N8.</a:t>
            </a:r>
            <a:endParaRPr lang="en-US" sz="1800" dirty="0"/>
          </a:p>
        </p:txBody>
      </p:sp>
      <p:pic>
        <p:nvPicPr>
          <p:cNvPr id="9" name="Picture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1772816"/>
            <a:ext cx="532859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Sadržaj i dizajn igre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Igra sadrži osnovne mehanike kao što su kretanje, trčanje, skakanje i gledanje u različitim pravcima</a:t>
            </a:r>
          </a:p>
          <a:p>
            <a:r>
              <a:rPr lang="bs-Latn-BA" dirty="0" smtClean="0"/>
              <a:t>Igra također sadrži mehanizme za interakciju s okruženjem: povlačenje poluga, otvaranje vrata i kapija, korištenje tipaka itd.</a:t>
            </a:r>
          </a:p>
          <a:p>
            <a:endParaRPr lang="bs-Latn-BA" dirty="0" smtClean="0"/>
          </a:p>
        </p:txBody>
      </p:sp>
    </p:spTree>
    <p:extLst>
      <p:ext uri="{BB962C8B-B14F-4D97-AF65-F5344CB8AC3E}">
        <p14:creationId xmlns:p14="http://schemas.microsoft.com/office/powerpoint/2010/main" val="15314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Grafički izgled igre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136904" cy="457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195736" y="6204445"/>
            <a:ext cx="5111750" cy="6535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s-Latn-BA" sz="2000" dirty="0" smtClean="0"/>
              <a:t>Slika 7. Level sa jezerom i šumom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24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Grafički izgled igre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195736" y="6021288"/>
            <a:ext cx="5111750" cy="6535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s-Latn-BA" sz="2000" dirty="0" smtClean="0"/>
              <a:t>Slika 8. 3D model bačve u </a:t>
            </a:r>
            <a:r>
              <a:rPr lang="bs-Latn-BA" sz="2000" i="1" dirty="0" smtClean="0"/>
              <a:t>Blender-u</a:t>
            </a:r>
            <a:endParaRPr lang="en-US" sz="2000" i="1" dirty="0"/>
          </a:p>
        </p:txBody>
      </p:sp>
      <p:pic>
        <p:nvPicPr>
          <p:cNvPr id="6" name="Picture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430776"/>
            <a:ext cx="7776864" cy="43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Grafički izgled igre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195736" y="6021288"/>
            <a:ext cx="5111750" cy="6535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s-Latn-BA" sz="2000" dirty="0" smtClean="0"/>
              <a:t>Slika 9. Level sa šumom i jezerom u </a:t>
            </a:r>
            <a:r>
              <a:rPr lang="bs-Latn-BA" sz="2000" i="1" dirty="0" smtClean="0"/>
              <a:t>TrenchBroom-u</a:t>
            </a:r>
            <a:endParaRPr lang="en-US" sz="2000" i="1" dirty="0"/>
          </a:p>
        </p:txBody>
      </p:sp>
      <p:pic>
        <p:nvPicPr>
          <p:cNvPr id="5122" name="Picture 2" descr="E:\Pictures\ShareX Shots\2021-04\TrenchBroom_2021-04-18_14-00-4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02" y="1412776"/>
            <a:ext cx="7875938" cy="4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s-Latn-BA" dirty="0"/>
              <a:t>Dizajn i razvoj igara je vrlo </a:t>
            </a:r>
            <a:r>
              <a:rPr lang="bs-Latn-BA" dirty="0" smtClean="0"/>
              <a:t>kompleksan, ali i zabavan, proces</a:t>
            </a:r>
          </a:p>
          <a:p>
            <a:r>
              <a:rPr lang="bs-Latn-BA" dirty="0" smtClean="0"/>
              <a:t>Razvoj </a:t>
            </a:r>
            <a:r>
              <a:rPr lang="bs-Latn-BA" dirty="0"/>
              <a:t>igara se često odvija u ekipama </a:t>
            </a:r>
            <a:r>
              <a:rPr lang="bs-Latn-BA" dirty="0" smtClean="0"/>
              <a:t>od 10 ljudi (manja studija) do 300 ljudi (velike firme)</a:t>
            </a:r>
          </a:p>
          <a:p>
            <a:r>
              <a:rPr lang="bs-Latn-BA" dirty="0"/>
              <a:t>Premda je korišten game engine iz 1999. godine, uspjeli su se postići znatni </a:t>
            </a:r>
            <a:r>
              <a:rPr lang="bs-Latn-BA" dirty="0" smtClean="0"/>
              <a:t>rezultati</a:t>
            </a:r>
          </a:p>
          <a:p>
            <a:r>
              <a:rPr lang="bs-Latn-BA" dirty="0"/>
              <a:t>Igra je testirana na laptopu sa procesorom iz </a:t>
            </a:r>
            <a:r>
              <a:rPr lang="bs-Latn-BA" i="1" dirty="0"/>
              <a:t>AMD Ryzen 3 5000</a:t>
            </a:r>
            <a:r>
              <a:rPr lang="bs-Latn-BA" dirty="0"/>
              <a:t> </a:t>
            </a:r>
            <a:r>
              <a:rPr lang="bs-Latn-BA" dirty="0" smtClean="0"/>
              <a:t>serije, bez ikakvih problema i zapinjanja</a:t>
            </a:r>
          </a:p>
          <a:p>
            <a:r>
              <a:rPr lang="bs-Latn-BA" dirty="0"/>
              <a:t>Projekat je licenciran pod </a:t>
            </a:r>
            <a:r>
              <a:rPr lang="bs-Latn-BA" i="1" dirty="0"/>
              <a:t>GPLv2+</a:t>
            </a:r>
            <a:r>
              <a:rPr lang="bs-Latn-BA" dirty="0"/>
              <a:t> licencom i cijeli izvorni kod je </a:t>
            </a:r>
            <a:r>
              <a:rPr lang="bs-Latn-BA" dirty="0" smtClean="0"/>
              <a:t>dostupan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Dizajn i razvoj igara dio je opširnog</a:t>
            </a:r>
            <a:r>
              <a:rPr lang="en-US" dirty="0" smtClean="0"/>
              <a:t>, </a:t>
            </a:r>
            <a:r>
              <a:rPr lang="bs-Latn-BA" dirty="0" smtClean="0"/>
              <a:t>kompleksnog procesa</a:t>
            </a:r>
            <a:r>
              <a:rPr lang="en-US" dirty="0" smtClean="0"/>
              <a:t> </a:t>
            </a:r>
            <a:r>
              <a:rPr lang="bs-Latn-BA" dirty="0" smtClean="0"/>
              <a:t>izrade</a:t>
            </a:r>
            <a:r>
              <a:rPr lang="en-US" dirty="0" smtClean="0"/>
              <a:t> video </a:t>
            </a:r>
            <a:r>
              <a:rPr lang="bs-Latn-BA" dirty="0" smtClean="0"/>
              <a:t>igara</a:t>
            </a:r>
          </a:p>
          <a:p>
            <a:r>
              <a:rPr lang="bs-Latn-BA" dirty="0" err="1" smtClean="0"/>
              <a:t>D</a:t>
            </a:r>
            <a:r>
              <a:rPr lang="en-US" dirty="0" err="1" smtClean="0"/>
              <a:t>izajn</a:t>
            </a:r>
            <a:r>
              <a:rPr lang="en-US" dirty="0" smtClean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osmišljenjei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</a:t>
            </a:r>
            <a:r>
              <a:rPr lang="en-US" dirty="0" err="1"/>
              <a:t>mehanika</a:t>
            </a:r>
            <a:r>
              <a:rPr lang="en-US" dirty="0"/>
              <a:t>, </a:t>
            </a:r>
            <a:r>
              <a:rPr lang="en-US" dirty="0" err="1"/>
              <a:t>levela</a:t>
            </a:r>
            <a:r>
              <a:rPr lang="en-US" dirty="0"/>
              <a:t> i </a:t>
            </a:r>
            <a:r>
              <a:rPr lang="en-US" dirty="0" err="1" smtClean="0"/>
              <a:t>likova</a:t>
            </a:r>
            <a:r>
              <a:rPr lang="bs-Latn-BA" dirty="0" smtClean="0"/>
              <a:t> </a:t>
            </a:r>
            <a:r>
              <a:rPr lang="en-US" dirty="0" err="1" smtClean="0"/>
              <a:t>igre</a:t>
            </a:r>
            <a:endParaRPr lang="bs-Latn-BA" dirty="0" smtClean="0"/>
          </a:p>
          <a:p>
            <a:r>
              <a:rPr lang="bs-Latn-BA" dirty="0" err="1" smtClean="0"/>
              <a:t>R</a:t>
            </a:r>
            <a:r>
              <a:rPr lang="en-US" dirty="0" err="1" smtClean="0"/>
              <a:t>azvoj</a:t>
            </a:r>
            <a:r>
              <a:rPr lang="en-US" dirty="0" smtClean="0"/>
              <a:t> </a:t>
            </a:r>
            <a:r>
              <a:rPr lang="en-US" dirty="0" err="1" smtClean="0"/>
              <a:t>predstavlja</a:t>
            </a:r>
            <a:r>
              <a:rPr lang="bs-Latn-BA" dirty="0" smtClean="0"/>
              <a:t> </a:t>
            </a:r>
            <a:r>
              <a:rPr lang="en-US" dirty="0" err="1" smtClean="0"/>
              <a:t>samu</a:t>
            </a:r>
            <a:r>
              <a:rPr lang="en-US" dirty="0" smtClean="0"/>
              <a:t>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sadržaja</a:t>
            </a:r>
            <a:r>
              <a:rPr lang="en-US" dirty="0"/>
              <a:t> </a:t>
            </a:r>
            <a:r>
              <a:rPr lang="en-US" dirty="0" err="1"/>
              <a:t>igre</a:t>
            </a:r>
            <a:r>
              <a:rPr lang="en-US" dirty="0"/>
              <a:t>: 3D </a:t>
            </a:r>
            <a:r>
              <a:rPr lang="en-US" dirty="0" err="1" smtClean="0"/>
              <a:t>modela</a:t>
            </a:r>
            <a:r>
              <a:rPr lang="en-US" dirty="0" smtClean="0"/>
              <a:t>, </a:t>
            </a:r>
            <a:r>
              <a:rPr lang="en-US" dirty="0" err="1"/>
              <a:t>muzike</a:t>
            </a:r>
            <a:r>
              <a:rPr lang="en-US" dirty="0"/>
              <a:t>, </a:t>
            </a:r>
            <a:r>
              <a:rPr lang="en-US" dirty="0" err="1"/>
              <a:t>zvučnih</a:t>
            </a:r>
            <a:r>
              <a:rPr lang="en-US" dirty="0"/>
              <a:t> </a:t>
            </a:r>
            <a:r>
              <a:rPr lang="en-US" dirty="0" err="1"/>
              <a:t>efektata</a:t>
            </a:r>
            <a:r>
              <a:rPr lang="en-US" dirty="0"/>
              <a:t>;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programiranje</a:t>
            </a:r>
            <a:r>
              <a:rPr lang="en-US" dirty="0"/>
              <a:t> </a:t>
            </a:r>
            <a:r>
              <a:rPr lang="en-US" dirty="0" err="1"/>
              <a:t>igre</a:t>
            </a:r>
            <a:endParaRPr lang="bs-Latn-BA" noProof="1"/>
          </a:p>
        </p:txBody>
      </p:sp>
    </p:spTree>
    <p:extLst>
      <p:ext uri="{BB962C8B-B14F-4D97-AF65-F5344CB8AC3E}">
        <p14:creationId xmlns:p14="http://schemas.microsoft.com/office/powerpoint/2010/main" val="33204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Game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engine je </a:t>
            </a:r>
            <a:r>
              <a:rPr lang="en-US" dirty="0" err="1"/>
              <a:t>polazna</a:t>
            </a:r>
            <a:r>
              <a:rPr lang="en-US" dirty="0"/>
              <a:t>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igru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ubrzava</a:t>
            </a:r>
            <a:r>
              <a:rPr lang="en-US" dirty="0"/>
              <a:t> i </a:t>
            </a:r>
            <a:r>
              <a:rPr lang="en-US" dirty="0" err="1"/>
              <a:t>olakšava</a:t>
            </a:r>
            <a:r>
              <a:rPr lang="en-US" dirty="0"/>
              <a:t> </a:t>
            </a:r>
            <a:r>
              <a:rPr lang="en-US" dirty="0" err="1"/>
              <a:t>razvojni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 smtClean="0"/>
              <a:t>iste</a:t>
            </a:r>
            <a:endParaRPr lang="bs-Latn-BA" dirty="0" smtClean="0"/>
          </a:p>
          <a:p>
            <a:r>
              <a:rPr lang="bs-Latn-BA" dirty="0" smtClean="0"/>
              <a:t>Na tržištu postoji velik izbor istih, sa različitim poslovnim modelima</a:t>
            </a:r>
          </a:p>
          <a:p>
            <a:r>
              <a:rPr lang="bs-Latn-BA" dirty="0" smtClean="0"/>
              <a:t>Za primjer engine-a odabran je </a:t>
            </a:r>
            <a:r>
              <a:rPr lang="bs-Latn-BA" i="1" dirty="0" smtClean="0"/>
              <a:t>BUREKTech</a:t>
            </a:r>
            <a:r>
              <a:rPr lang="bs-Latn-BA" dirty="0" smtClean="0"/>
              <a:t> engine, koji je korišten pri izradi igre za ovaj 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3050"/>
            <a:ext cx="4824536" cy="1162050"/>
          </a:xfrm>
        </p:spPr>
        <p:txBody>
          <a:bodyPr>
            <a:noAutofit/>
          </a:bodyPr>
          <a:lstStyle/>
          <a:p>
            <a:r>
              <a:rPr lang="bs-Latn-BA" sz="4400" b="0" dirty="0" smtClean="0"/>
              <a:t>Struktura engine-a</a:t>
            </a:r>
            <a:endParaRPr lang="en-US" sz="44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556792"/>
            <a:ext cx="4834880" cy="4569371"/>
          </a:xfrm>
        </p:spPr>
        <p:txBody>
          <a:bodyPr>
            <a:normAutofit/>
          </a:bodyPr>
          <a:lstStyle/>
          <a:p>
            <a:r>
              <a:rPr lang="bs-Latn-BA" sz="2400" dirty="0" smtClean="0"/>
              <a:t>Engine se sastoji od sljedećih modula: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sistemski</a:t>
            </a:r>
            <a:r>
              <a:rPr lang="en-US" sz="2400" dirty="0"/>
              <a:t> </a:t>
            </a:r>
            <a:r>
              <a:rPr lang="en-US" sz="2400" dirty="0" err="1"/>
              <a:t>interfejs</a:t>
            </a:r>
            <a:r>
              <a:rPr lang="en-US" sz="2400" dirty="0"/>
              <a:t> (</a:t>
            </a:r>
            <a:r>
              <a:rPr lang="en-US" sz="2400" dirty="0" smtClean="0"/>
              <a:t>sys)</a:t>
            </a:r>
            <a:r>
              <a:rPr lang="bs-Latn-BA" sz="24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zajednička</a:t>
            </a:r>
            <a:r>
              <a:rPr lang="en-US" sz="2400" dirty="0" smtClean="0"/>
              <a:t> </a:t>
            </a:r>
            <a:r>
              <a:rPr lang="en-US" sz="2400" dirty="0" err="1"/>
              <a:t>biblioteka</a:t>
            </a:r>
            <a:r>
              <a:rPr lang="en-US" sz="2400" dirty="0"/>
              <a:t> 1 (</a:t>
            </a:r>
            <a:r>
              <a:rPr lang="en-US" sz="2400" dirty="0" err="1" smtClean="0"/>
              <a:t>qcommon</a:t>
            </a:r>
            <a:r>
              <a:rPr lang="en-US" sz="2400" dirty="0" smtClean="0"/>
              <a:t>)</a:t>
            </a:r>
            <a:r>
              <a:rPr lang="bs-Latn-BA" sz="24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zajednička</a:t>
            </a:r>
            <a:r>
              <a:rPr lang="en-US" sz="2400" dirty="0" smtClean="0"/>
              <a:t> </a:t>
            </a:r>
            <a:r>
              <a:rPr lang="en-US" sz="2400" dirty="0" err="1"/>
              <a:t>biblioteka</a:t>
            </a:r>
            <a:r>
              <a:rPr lang="en-US" sz="2400" dirty="0"/>
              <a:t> 2 (</a:t>
            </a:r>
            <a:r>
              <a:rPr lang="en-US" sz="2400" dirty="0" err="1" smtClean="0"/>
              <a:t>bLib</a:t>
            </a:r>
            <a:r>
              <a:rPr lang="en-US" sz="2400" dirty="0" smtClean="0"/>
              <a:t>)</a:t>
            </a:r>
            <a:r>
              <a:rPr lang="bs-Latn-BA" sz="24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serverski</a:t>
            </a:r>
            <a:r>
              <a:rPr lang="en-US" sz="2400" dirty="0" smtClean="0"/>
              <a:t> </a:t>
            </a:r>
            <a:r>
              <a:rPr lang="en-US" sz="2400" dirty="0" err="1"/>
              <a:t>modul</a:t>
            </a:r>
            <a:r>
              <a:rPr lang="en-US" sz="2400" dirty="0"/>
              <a:t> (</a:t>
            </a:r>
            <a:r>
              <a:rPr lang="en-US" sz="2400" dirty="0" smtClean="0"/>
              <a:t>server)</a:t>
            </a:r>
            <a:r>
              <a:rPr lang="bs-Latn-BA" sz="24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klijentski</a:t>
            </a:r>
            <a:r>
              <a:rPr lang="en-US" sz="2400" dirty="0" smtClean="0"/>
              <a:t> </a:t>
            </a:r>
            <a:r>
              <a:rPr lang="en-US" sz="2400" dirty="0" err="1"/>
              <a:t>modul</a:t>
            </a:r>
            <a:r>
              <a:rPr lang="en-US" sz="2400" dirty="0"/>
              <a:t> (client)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476672"/>
            <a:ext cx="2859872" cy="522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8104" y="5811090"/>
            <a:ext cx="285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 smtClean="0"/>
              <a:t>Slika 1. Visual Studio projekat od engine-a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637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Igra i razvoj sistema igre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bs-Latn-BA" sz="2000" dirty="0" smtClean="0"/>
              <a:t>V</a:t>
            </a:r>
            <a:r>
              <a:rPr lang="en-US" sz="2000" dirty="0" smtClean="0"/>
              <a:t>i</a:t>
            </a:r>
            <a:r>
              <a:rPr lang="bs-Latn-BA" sz="2000" dirty="0" smtClean="0"/>
              <a:t>deo i</a:t>
            </a:r>
            <a:r>
              <a:rPr lang="en-US" sz="2000" dirty="0" err="1" smtClean="0"/>
              <a:t>gra</a:t>
            </a:r>
            <a:r>
              <a:rPr lang="bs-Latn-BA" sz="2000" dirty="0" smtClean="0"/>
              <a:t> </a:t>
            </a:r>
            <a:r>
              <a:rPr lang="en-US" sz="2000" dirty="0" smtClean="0"/>
              <a:t>je </a:t>
            </a:r>
            <a:r>
              <a:rPr lang="en-US" sz="2000" dirty="0" err="1" smtClean="0"/>
              <a:t>vrsta</a:t>
            </a:r>
            <a:r>
              <a:rPr lang="en-US" sz="2000" dirty="0" smtClean="0"/>
              <a:t> </a:t>
            </a:r>
            <a:r>
              <a:rPr lang="en-US" sz="2000" dirty="0" err="1"/>
              <a:t>digitalnog</a:t>
            </a:r>
            <a:r>
              <a:rPr lang="en-US" sz="2000" dirty="0"/>
              <a:t> </a:t>
            </a:r>
            <a:r>
              <a:rPr lang="en-US" sz="2000" dirty="0" err="1"/>
              <a:t>medija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</a:t>
            </a:r>
            <a:r>
              <a:rPr lang="en-US" sz="2000" dirty="0" err="1"/>
              <a:t>služi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zabavu</a:t>
            </a:r>
            <a:r>
              <a:rPr lang="en-US" sz="2000" dirty="0"/>
              <a:t>, </a:t>
            </a:r>
            <a:r>
              <a:rPr lang="en-US" sz="2000" dirty="0" err="1"/>
              <a:t>simulaciju</a:t>
            </a:r>
            <a:r>
              <a:rPr lang="en-US" sz="2000" dirty="0"/>
              <a:t>, </a:t>
            </a:r>
            <a:r>
              <a:rPr lang="en-US" sz="2000" dirty="0" err="1"/>
              <a:t>obrazovanje</a:t>
            </a:r>
            <a:r>
              <a:rPr lang="en-US" sz="2000" dirty="0"/>
              <a:t> i/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dirty="0" err="1" smtClean="0"/>
              <a:t>vježbanje</a:t>
            </a:r>
            <a:endParaRPr lang="bs-Latn-BA" sz="2000" dirty="0" smtClean="0"/>
          </a:p>
          <a:p>
            <a:r>
              <a:rPr lang="en-US" sz="2000" dirty="0" err="1"/>
              <a:t>Zabavne</a:t>
            </a:r>
            <a:r>
              <a:rPr lang="en-US" sz="2000" dirty="0"/>
              <a:t> video </a:t>
            </a:r>
            <a:r>
              <a:rPr lang="en-US" sz="2000" dirty="0" err="1"/>
              <a:t>igre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često</a:t>
            </a:r>
            <a:r>
              <a:rPr lang="en-US" sz="2000" dirty="0"/>
              <a:t> </a:t>
            </a:r>
            <a:r>
              <a:rPr lang="en-US" sz="2000" dirty="0" err="1"/>
              <a:t>slične</a:t>
            </a:r>
            <a:r>
              <a:rPr lang="en-US" sz="2000" dirty="0"/>
              <a:t> </a:t>
            </a:r>
            <a:r>
              <a:rPr lang="en-US" sz="2000" dirty="0" err="1"/>
              <a:t>animiranim</a:t>
            </a:r>
            <a:r>
              <a:rPr lang="en-US" sz="2000" dirty="0"/>
              <a:t> </a:t>
            </a:r>
            <a:r>
              <a:rPr lang="en-US" sz="2000" dirty="0" err="1" smtClean="0"/>
              <a:t>filmovima</a:t>
            </a:r>
            <a:endParaRPr lang="bs-Latn-BA" sz="2000" dirty="0" smtClean="0"/>
          </a:p>
          <a:p>
            <a:r>
              <a:rPr lang="bs-Latn-BA" sz="2000" dirty="0" err="1" smtClean="0"/>
              <a:t>R</a:t>
            </a:r>
            <a:r>
              <a:rPr lang="en-US" sz="2000" dirty="0" err="1" smtClean="0"/>
              <a:t>azlika</a:t>
            </a:r>
            <a:r>
              <a:rPr lang="en-US" sz="2000" dirty="0" smtClean="0"/>
              <a:t> </a:t>
            </a:r>
            <a:r>
              <a:rPr lang="en-US" sz="2000" dirty="0"/>
              <a:t>je </a:t>
            </a:r>
            <a:r>
              <a:rPr lang="en-US" sz="2000" dirty="0" err="1"/>
              <a:t>što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video </a:t>
            </a:r>
            <a:r>
              <a:rPr lang="en-US" sz="2000" dirty="0" err="1"/>
              <a:t>igre</a:t>
            </a:r>
            <a:r>
              <a:rPr lang="en-US" sz="2000" dirty="0"/>
              <a:t> </a:t>
            </a:r>
            <a:r>
              <a:rPr lang="en-US" sz="2000" dirty="0" err="1" smtClean="0"/>
              <a:t>interaktivne</a:t>
            </a:r>
            <a:endParaRPr lang="bs-Latn-BA" sz="2000" dirty="0" smtClean="0"/>
          </a:p>
          <a:p>
            <a:r>
              <a:rPr lang="en-US" sz="2000" dirty="0" err="1" smtClean="0"/>
              <a:t>Interakcija</a:t>
            </a:r>
            <a:r>
              <a:rPr lang="en-US" sz="2000" dirty="0" smtClean="0"/>
              <a:t> </a:t>
            </a:r>
            <a:r>
              <a:rPr lang="en-US" sz="2000" dirty="0" err="1"/>
              <a:t>podrazumijeva</a:t>
            </a:r>
            <a:r>
              <a:rPr lang="en-US" sz="2000" dirty="0"/>
              <a:t> </a:t>
            </a:r>
            <a:r>
              <a:rPr lang="en-US" sz="2000" dirty="0" err="1"/>
              <a:t>korisnikovu</a:t>
            </a:r>
            <a:r>
              <a:rPr lang="en-US" sz="2000" dirty="0"/>
              <a:t> </a:t>
            </a:r>
            <a:r>
              <a:rPr lang="en-US" sz="2000" dirty="0" err="1"/>
              <a:t>sposobnost</a:t>
            </a:r>
            <a:r>
              <a:rPr lang="en-US" sz="2000" dirty="0"/>
              <a:t> da </a:t>
            </a:r>
            <a:r>
              <a:rPr lang="en-US" sz="2000" dirty="0" err="1"/>
              <a:t>utječe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 smtClean="0"/>
              <a:t>doga</a:t>
            </a:r>
            <a:r>
              <a:rPr lang="bs-Latn-BA" sz="2000" dirty="0" smtClean="0"/>
              <a:t>đ</a:t>
            </a:r>
            <a:r>
              <a:rPr lang="en-US" sz="2000" dirty="0" err="1" smtClean="0"/>
              <a:t>aje</a:t>
            </a:r>
            <a:r>
              <a:rPr lang="en-US" sz="2000" dirty="0" smtClean="0"/>
              <a:t> </a:t>
            </a:r>
            <a:r>
              <a:rPr lang="en-US" sz="2000" dirty="0" err="1"/>
              <a:t>unutar</a:t>
            </a:r>
            <a:r>
              <a:rPr lang="en-US" sz="2000" dirty="0"/>
              <a:t> </a:t>
            </a:r>
            <a:r>
              <a:rPr lang="en-US" sz="2000" dirty="0" err="1"/>
              <a:t>igre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 </a:t>
            </a:r>
            <a:r>
              <a:rPr lang="en-US" sz="1800" dirty="0" err="1"/>
              <a:t>kontekstu</a:t>
            </a:r>
            <a:r>
              <a:rPr lang="en-US" sz="1800" dirty="0"/>
              <a:t> </a:t>
            </a:r>
            <a:r>
              <a:rPr lang="en-US" sz="1800" dirty="0" err="1"/>
              <a:t>programskog</a:t>
            </a:r>
            <a:r>
              <a:rPr lang="en-US" sz="1800" dirty="0"/>
              <a:t> </a:t>
            </a:r>
            <a:r>
              <a:rPr lang="en-US" sz="1800" dirty="0" err="1"/>
              <a:t>koda</a:t>
            </a:r>
            <a:r>
              <a:rPr lang="en-US" sz="1800" dirty="0"/>
              <a:t>, </a:t>
            </a:r>
            <a:r>
              <a:rPr lang="en-US" sz="1800" dirty="0" err="1"/>
              <a:t>igra</a:t>
            </a:r>
            <a:r>
              <a:rPr lang="en-US" sz="1800" dirty="0"/>
              <a:t>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biti</a:t>
            </a:r>
            <a:r>
              <a:rPr lang="en-US" sz="1800" dirty="0"/>
              <a:t> </a:t>
            </a:r>
            <a:r>
              <a:rPr lang="en-US" sz="1800" dirty="0" err="1"/>
              <a:t>struktuirana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 smtClean="0"/>
              <a:t>načine</a:t>
            </a:r>
            <a:endParaRPr lang="bs-Latn-BA" sz="1800" dirty="0" smtClean="0"/>
          </a:p>
          <a:p>
            <a:r>
              <a:rPr lang="en-US" sz="1800" dirty="0" err="1"/>
              <a:t>Struktura</a:t>
            </a:r>
            <a:r>
              <a:rPr lang="en-US" sz="1800" dirty="0"/>
              <a:t>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zavisiti</a:t>
            </a:r>
            <a:r>
              <a:rPr lang="en-US" sz="1800" dirty="0"/>
              <a:t> od toga da li je </a:t>
            </a:r>
            <a:r>
              <a:rPr lang="en-US" sz="1800" dirty="0" err="1"/>
              <a:t>igra</a:t>
            </a:r>
            <a:r>
              <a:rPr lang="en-US" sz="1800" dirty="0"/>
              <a:t> </a:t>
            </a:r>
            <a:r>
              <a:rPr lang="en-US" sz="1800" dirty="0" err="1" smtClean="0"/>
              <a:t>singleplayer</a:t>
            </a:r>
            <a:r>
              <a:rPr lang="en-US" sz="1800" dirty="0" smtClean="0"/>
              <a:t>, multiplayer </a:t>
            </a:r>
            <a:r>
              <a:rPr lang="en-US" sz="1800" dirty="0" err="1"/>
              <a:t>ili</a:t>
            </a:r>
            <a:r>
              <a:rPr lang="en-US" sz="1800" dirty="0"/>
              <a:t> local </a:t>
            </a:r>
            <a:r>
              <a:rPr lang="en-US" sz="1800" dirty="0" smtClean="0"/>
              <a:t>multiplayer</a:t>
            </a:r>
            <a:endParaRPr lang="bs-Latn-BA" sz="1800" dirty="0" smtClean="0"/>
          </a:p>
          <a:p>
            <a:r>
              <a:rPr lang="bs-Latn-BA" sz="1800" dirty="0" smtClean="0"/>
              <a:t>Primjerna igra je struktuirana po multiplayer modelu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985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75040" cy="1162050"/>
          </a:xfrm>
        </p:spPr>
        <p:txBody>
          <a:bodyPr>
            <a:noAutofit/>
          </a:bodyPr>
          <a:lstStyle/>
          <a:p>
            <a:r>
              <a:rPr lang="bs-Latn-BA" sz="4400" b="0" dirty="0" smtClean="0"/>
              <a:t>Kodna struktura igre</a:t>
            </a:r>
            <a:endParaRPr lang="en-US" sz="4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618257"/>
            <a:ext cx="3898776" cy="4691063"/>
          </a:xfrm>
        </p:spPr>
        <p:txBody>
          <a:bodyPr/>
          <a:lstStyle/>
          <a:p>
            <a:r>
              <a:rPr lang="bs-Latn-BA" sz="2400" dirty="0" err="1" smtClean="0"/>
              <a:t>P</a:t>
            </a:r>
            <a:r>
              <a:rPr lang="en-US" sz="2400" dirty="0" err="1" smtClean="0"/>
              <a:t>ostoje</a:t>
            </a:r>
            <a:r>
              <a:rPr lang="en-US" sz="2400" dirty="0" smtClean="0"/>
              <a:t> </a:t>
            </a:r>
            <a:r>
              <a:rPr lang="en-US" sz="2400" dirty="0"/>
              <a:t>tri </a:t>
            </a:r>
            <a:r>
              <a:rPr lang="en-US" sz="2400" dirty="0" err="1"/>
              <a:t>različita</a:t>
            </a:r>
            <a:r>
              <a:rPr lang="en-US" sz="2400" dirty="0"/>
              <a:t> DLL </a:t>
            </a:r>
            <a:r>
              <a:rPr lang="en-US" sz="2400" dirty="0" err="1"/>
              <a:t>fajla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pripadaju</a:t>
            </a:r>
            <a:r>
              <a:rPr lang="en-US" sz="2400" dirty="0"/>
              <a:t> </a:t>
            </a:r>
            <a:r>
              <a:rPr lang="en-US" sz="2400" dirty="0" err="1" smtClean="0"/>
              <a:t>igri</a:t>
            </a:r>
            <a:r>
              <a:rPr lang="bs-Latn-BA" sz="2400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s-Latn-BA" sz="2400" dirty="0"/>
              <a:t>k</a:t>
            </a:r>
            <a:r>
              <a:rPr lang="bs-Latn-BA" sz="2400" dirty="0" smtClean="0"/>
              <a:t>lijentski DLL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s-Latn-BA" sz="2400" dirty="0"/>
              <a:t>s</a:t>
            </a:r>
            <a:r>
              <a:rPr lang="bs-Latn-BA" sz="2400" dirty="0" smtClean="0"/>
              <a:t>erverski/igrin DLL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s-Latn-BA" sz="2400" dirty="0" smtClean="0"/>
              <a:t>DLL za korisnički interfejs</a:t>
            </a:r>
          </a:p>
          <a:p>
            <a:pPr marL="285750" indent="-285750">
              <a:buFont typeface="Arial" pitchFamily="34" charset="0"/>
              <a:buChar char="•"/>
            </a:pPr>
            <a:endParaRPr lang="bs-Latn-BA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1484784"/>
            <a:ext cx="2802845" cy="421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34097" y="5811089"/>
            <a:ext cx="223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 smtClean="0"/>
              <a:t>Slika 2. Visual Studio projekat od igre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3551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Implementacija entitetskog sistema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Entiteti</a:t>
            </a:r>
            <a:r>
              <a:rPr lang="en-US" dirty="0"/>
              <a:t> u </a:t>
            </a:r>
            <a:r>
              <a:rPr lang="en-US" dirty="0" err="1"/>
              <a:t>igri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služe</a:t>
            </a:r>
            <a:r>
              <a:rPr lang="en-US" dirty="0"/>
              <a:t> </a:t>
            </a:r>
            <a:r>
              <a:rPr lang="en-US" dirty="0" err="1" smtClean="0"/>
              <a:t>odre</a:t>
            </a:r>
            <a:r>
              <a:rPr lang="bs-Latn-BA" dirty="0" smtClean="0"/>
              <a:t>đ</a:t>
            </a:r>
            <a:r>
              <a:rPr lang="en-US" dirty="0" err="1" smtClean="0"/>
              <a:t>enu</a:t>
            </a:r>
            <a:r>
              <a:rPr lang="en-US" dirty="0" smtClean="0"/>
              <a:t> </a:t>
            </a:r>
            <a:r>
              <a:rPr lang="en-US" dirty="0" err="1" smtClean="0"/>
              <a:t>funkciju</a:t>
            </a:r>
            <a:endParaRPr lang="bs-Latn-BA" dirty="0" smtClean="0"/>
          </a:p>
          <a:p>
            <a:r>
              <a:rPr lang="en-US" dirty="0" err="1"/>
              <a:t>Igrač</a:t>
            </a:r>
            <a:r>
              <a:rPr lang="en-US" dirty="0"/>
              <a:t> je, u </a:t>
            </a:r>
            <a:r>
              <a:rPr lang="en-US" dirty="0" err="1"/>
              <a:t>perspektivi</a:t>
            </a:r>
            <a:r>
              <a:rPr lang="en-US" dirty="0"/>
              <a:t> </a:t>
            </a:r>
            <a:r>
              <a:rPr lang="en-US" dirty="0" err="1"/>
              <a:t>igre</a:t>
            </a:r>
            <a:r>
              <a:rPr lang="en-US" dirty="0"/>
              <a:t>, </a:t>
            </a:r>
            <a:r>
              <a:rPr lang="en-US" dirty="0" err="1" smtClean="0"/>
              <a:t>tako</a:t>
            </a:r>
            <a:r>
              <a:rPr lang="bs-Latn-BA" dirty="0" smtClean="0"/>
              <a:t>đ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entitet</a:t>
            </a:r>
            <a:endParaRPr lang="bs-Latn-BA" dirty="0" smtClean="0"/>
          </a:p>
          <a:p>
            <a:r>
              <a:rPr lang="en-US" dirty="0"/>
              <a:t>Engine </a:t>
            </a:r>
            <a:r>
              <a:rPr lang="en-US" dirty="0" err="1"/>
              <a:t>poznaje</a:t>
            </a:r>
            <a:r>
              <a:rPr lang="en-US" dirty="0"/>
              <a:t> </a:t>
            </a:r>
            <a:r>
              <a:rPr lang="en-US" dirty="0" err="1"/>
              <a:t>jedinstven</a:t>
            </a:r>
            <a:r>
              <a:rPr lang="en-US" dirty="0"/>
              <a:t> </a:t>
            </a:r>
            <a:r>
              <a:rPr lang="en-US" dirty="0" err="1"/>
              <a:t>entitetski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(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i="1" dirty="0" err="1"/>
              <a:t>IEntity</a:t>
            </a:r>
            <a:r>
              <a:rPr lang="en-US" dirty="0" smtClean="0"/>
              <a:t>)</a:t>
            </a:r>
            <a:endParaRPr lang="bs-Latn-BA" dirty="0" smtClean="0"/>
          </a:p>
          <a:p>
            <a:r>
              <a:rPr lang="bs-Latn-BA" dirty="0" err="1" smtClean="0"/>
              <a:t>I</a:t>
            </a:r>
            <a:r>
              <a:rPr lang="en-US" dirty="0" err="1" smtClean="0"/>
              <a:t>gra</a:t>
            </a:r>
            <a:r>
              <a:rPr lang="en-US" dirty="0" smtClean="0"/>
              <a:t> </a:t>
            </a:r>
            <a:r>
              <a:rPr lang="en-US" dirty="0" err="1"/>
              <a:t>poznaje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</a:t>
            </a:r>
            <a:r>
              <a:rPr lang="en-US" dirty="0" err="1"/>
              <a:t>entiteta</a:t>
            </a:r>
            <a:r>
              <a:rPr lang="en-US" dirty="0"/>
              <a:t> (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i="1" dirty="0" err="1"/>
              <a:t>BaseEntity</a:t>
            </a:r>
            <a:r>
              <a:rPr lang="en-US" dirty="0" smtClean="0"/>
              <a:t>)</a:t>
            </a:r>
            <a:r>
              <a:rPr lang="bs-Latn-BA" dirty="0" smtClean="0"/>
              <a:t> i ostale entitetske klase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2288" y="5814590"/>
            <a:ext cx="5486400" cy="566738"/>
          </a:xfrm>
        </p:spPr>
        <p:txBody>
          <a:bodyPr/>
          <a:lstStyle/>
          <a:p>
            <a:pPr algn="ctr"/>
            <a:r>
              <a:rPr lang="bs-Latn-BA" b="0" dirty="0" smtClean="0"/>
              <a:t>Slika 3. Interfejs </a:t>
            </a:r>
            <a:r>
              <a:rPr lang="bs-Latn-BA" b="0" i="1" dirty="0" smtClean="0"/>
              <a:t>IEntity</a:t>
            </a:r>
            <a:endParaRPr lang="en-US" b="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493904"/>
            <a:ext cx="7632848" cy="502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39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Pregled klasne hijerarhije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bs-Latn-BA" sz="2200" dirty="0" smtClean="0"/>
              <a:t>IEntity </a:t>
            </a:r>
            <a:r>
              <a:rPr lang="bs-Latn-BA" sz="2200" dirty="0"/>
              <a:t>(interfejs)</a:t>
            </a:r>
            <a:endParaRPr lang="en-US" sz="2200" dirty="0"/>
          </a:p>
          <a:p>
            <a:pPr lvl="1"/>
            <a:r>
              <a:rPr lang="bs-Latn-BA" dirty="0"/>
              <a:t>BaseEntity (bazna klasa)</a:t>
            </a:r>
            <a:endParaRPr lang="en-US" dirty="0"/>
          </a:p>
          <a:p>
            <a:pPr lvl="2"/>
            <a:r>
              <a:rPr lang="bs-Latn-BA" dirty="0"/>
              <a:t>BaseAI</a:t>
            </a:r>
            <a:endParaRPr lang="en-US" dirty="0"/>
          </a:p>
          <a:p>
            <a:pPr lvl="3"/>
            <a:r>
              <a:rPr lang="bs-Latn-BA" dirty="0"/>
              <a:t>Mercenary</a:t>
            </a:r>
            <a:endParaRPr lang="en-US" dirty="0"/>
          </a:p>
          <a:p>
            <a:pPr lvl="2"/>
            <a:r>
              <a:rPr lang="bs-Latn-BA" dirty="0"/>
              <a:t>BasePlayer</a:t>
            </a:r>
            <a:endParaRPr lang="en-US" dirty="0"/>
          </a:p>
          <a:p>
            <a:pPr lvl="2"/>
            <a:r>
              <a:rPr lang="bs-Latn-BA" dirty="0"/>
              <a:t>BaseTrigger</a:t>
            </a:r>
            <a:endParaRPr lang="en-US" dirty="0"/>
          </a:p>
          <a:p>
            <a:pPr lvl="3"/>
            <a:r>
              <a:rPr lang="bs-Latn-BA" dirty="0"/>
              <a:t>TriggerOnce</a:t>
            </a:r>
            <a:endParaRPr lang="en-US" dirty="0"/>
          </a:p>
          <a:p>
            <a:pPr lvl="3"/>
            <a:r>
              <a:rPr lang="bs-Latn-BA" dirty="0"/>
              <a:t>TriggerMultiple</a:t>
            </a:r>
            <a:endParaRPr lang="en-US" dirty="0"/>
          </a:p>
          <a:p>
            <a:pPr lvl="2"/>
            <a:r>
              <a:rPr lang="bs-Latn-BA" dirty="0"/>
              <a:t>BaseWeapon</a:t>
            </a:r>
            <a:endParaRPr lang="en-US" dirty="0"/>
          </a:p>
          <a:p>
            <a:pPr lvl="3"/>
            <a:r>
              <a:rPr lang="bs-Latn-BA" dirty="0"/>
              <a:t>WeaponFists</a:t>
            </a:r>
            <a:endParaRPr lang="en-US" dirty="0"/>
          </a:p>
          <a:p>
            <a:pPr lvl="3"/>
            <a:r>
              <a:rPr lang="bs-Latn-BA" dirty="0"/>
              <a:t>WeaponPistol</a:t>
            </a:r>
            <a:endParaRPr lang="en-US" dirty="0"/>
          </a:p>
          <a:p>
            <a:pPr lvl="2"/>
            <a:r>
              <a:rPr lang="bs-Latn-BA" dirty="0"/>
              <a:t>BaseMover</a:t>
            </a:r>
            <a:endParaRPr lang="en-US" dirty="0"/>
          </a:p>
          <a:p>
            <a:pPr lvl="3"/>
            <a:r>
              <a:rPr lang="bs-Latn-BA" dirty="0"/>
              <a:t>FuncRotating</a:t>
            </a:r>
            <a:endParaRPr lang="en-US" dirty="0"/>
          </a:p>
          <a:p>
            <a:pPr lvl="3"/>
            <a:r>
              <a:rPr lang="bs-Latn-BA" dirty="0"/>
              <a:t>FuncButton</a:t>
            </a:r>
            <a:endParaRPr lang="en-US" dirty="0"/>
          </a:p>
          <a:p>
            <a:pPr lvl="3"/>
            <a:r>
              <a:rPr lang="bs-Latn-BA" dirty="0"/>
              <a:t>FuncDoor</a:t>
            </a:r>
            <a:endParaRPr lang="en-US" dirty="0"/>
          </a:p>
          <a:p>
            <a:pPr lvl="4"/>
            <a:r>
              <a:rPr lang="bs-Latn-BA" dirty="0"/>
              <a:t>FuncDoorRotating</a:t>
            </a:r>
            <a:endParaRPr lang="en-US" dirty="0"/>
          </a:p>
          <a:p>
            <a:pPr lvl="3"/>
            <a:r>
              <a:rPr lang="bs-Latn-BA" dirty="0"/>
              <a:t>FuncBobbing</a:t>
            </a:r>
            <a:endParaRPr lang="en-US" dirty="0"/>
          </a:p>
          <a:p>
            <a:pPr lvl="3"/>
            <a:r>
              <a:rPr lang="bs-Latn-BA" dirty="0"/>
              <a:t>FuncTrain</a:t>
            </a:r>
            <a:endParaRPr lang="en-US" dirty="0"/>
          </a:p>
          <a:p>
            <a:pPr lvl="2"/>
            <a:r>
              <a:rPr lang="bs-Latn-BA" dirty="0"/>
              <a:t>FuncBreakable</a:t>
            </a:r>
            <a:endParaRPr lang="en-US" dirty="0"/>
          </a:p>
          <a:p>
            <a:pPr lvl="2"/>
            <a:r>
              <a:rPr lang="bs-Latn-BA" dirty="0"/>
              <a:t>FuncToggle</a:t>
            </a:r>
            <a:endParaRPr lang="en-US" dirty="0"/>
          </a:p>
          <a:p>
            <a:pPr lvl="2"/>
            <a:r>
              <a:rPr lang="bs-Latn-BA" dirty="0"/>
              <a:t>FuncStatic</a:t>
            </a:r>
            <a:endParaRPr lang="en-US" dirty="0"/>
          </a:p>
          <a:p>
            <a:pPr lvl="3"/>
            <a:r>
              <a:rPr lang="bs-Latn-BA" dirty="0"/>
              <a:t>FuncDynamic</a:t>
            </a:r>
            <a:endParaRPr lang="en-US" dirty="0"/>
          </a:p>
          <a:p>
            <a:pPr lvl="2"/>
            <a:r>
              <a:rPr lang="bs-Latn-BA" dirty="0"/>
              <a:t>TestModel</a:t>
            </a:r>
            <a:endParaRPr lang="en-US" dirty="0"/>
          </a:p>
          <a:p>
            <a:pPr lvl="2"/>
            <a:r>
              <a:rPr lang="bs-Latn-BA" dirty="0" smtClean="0"/>
              <a:t>InfoPlayerStart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bs-Latn-BA" dirty="0" smtClean="0"/>
              <a:t>Klasna hijerarhija entiteta u igri prikazana je na lijevoj strani</a:t>
            </a:r>
          </a:p>
          <a:p>
            <a:r>
              <a:rPr lang="bs-Latn-BA" dirty="0" smtClean="0"/>
              <a:t>Nisu nabrojane sve klase s obzirom na njihovu brojnost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56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854</Words>
  <Application>Microsoft Office PowerPoint</Application>
  <PresentationFormat>On-screen Show (4:3)</PresentationFormat>
  <Paragraphs>108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Dizajn i razvoj video igara</vt:lpstr>
      <vt:lpstr>Uvod</vt:lpstr>
      <vt:lpstr>Game engine</vt:lpstr>
      <vt:lpstr>Struktura engine-a</vt:lpstr>
      <vt:lpstr>Igra i razvoj sistema igre</vt:lpstr>
      <vt:lpstr>Kodna struktura igre</vt:lpstr>
      <vt:lpstr>Implementacija entitetskog sistema</vt:lpstr>
      <vt:lpstr>Slika 3. Interfejs IEntity</vt:lpstr>
      <vt:lpstr>Pregled klasne hijerarhije</vt:lpstr>
      <vt:lpstr>Igrač</vt:lpstr>
      <vt:lpstr>Slika 4. usercmd_t struktura            Slika 5. BasePlayer klasa</vt:lpstr>
      <vt:lpstr>AI sistem</vt:lpstr>
      <vt:lpstr>Snalaženje u prostoru</vt:lpstr>
      <vt:lpstr>PowerPoint Presentation</vt:lpstr>
      <vt:lpstr>Sadržaj i dizajn igre</vt:lpstr>
      <vt:lpstr>Grafički izgled igre</vt:lpstr>
      <vt:lpstr>Grafički izgled igre</vt:lpstr>
      <vt:lpstr>Grafički izgled igre</vt:lpstr>
      <vt:lpstr>Zaključak</vt:lpstr>
    </vt:vector>
  </TitlesOfParts>
  <Company>Ošanjići Studio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Dizajn i razvoj video igara</dc:title>
  <dc:creator>Admer Šuko</dc:creator>
  <cp:lastModifiedBy>Admer456</cp:lastModifiedBy>
  <cp:revision>54</cp:revision>
  <dcterms:created xsi:type="dcterms:W3CDTF">2021-04-18T10:50:47Z</dcterms:created>
  <dcterms:modified xsi:type="dcterms:W3CDTF">2021-04-19T17:32:06Z</dcterms:modified>
</cp:coreProperties>
</file>